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Barlow" panose="00000500000000000000" pitchFamily="2" charset="0"/>
      <p:regular r:id="rId18"/>
      <p:bold r:id="rId19"/>
    </p:embeddedFont>
    <p:embeddedFont>
      <p:font typeface="Barlow Medium" panose="000006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70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vspavankumar/B3--FWD--G2.gi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vvspavankumar.github.io/B3--FWD--G2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66354" y="2426604"/>
            <a:ext cx="7072193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Movie Review &amp; Discovery Platform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5163721" y="1101319"/>
            <a:ext cx="3720465" cy="465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CAPSTONE PROJECT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3211511" y="3915390"/>
            <a:ext cx="7381875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Presented By: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400" b="1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STU6832e63c770251748166204 (AICTE ID)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40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VEDASISTLA VENKATA SAI PAVAN KUMAR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211512" y="5868702"/>
            <a:ext cx="738187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B.TECH - COMPUTER SCIENCE &amp; ENGINEERING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40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MADANAPALLE INSTITUTE OF TECHNOLOGY &amp; SCIENCES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0BDC9-492D-658F-B639-A5A7FE3B7265}"/>
              </a:ext>
            </a:extLst>
          </p:cNvPr>
          <p:cNvSpPr txBox="1"/>
          <p:nvPr/>
        </p:nvSpPr>
        <p:spPr>
          <a:xfrm>
            <a:off x="12203724" y="7470504"/>
            <a:ext cx="2321168" cy="75909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034" y="512802"/>
            <a:ext cx="3181945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Results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34034" y="1297982"/>
            <a:ext cx="1286827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Movie Review and Discovery Platform successfully demonstrates a comprehensive web application that consolidates movie discovery, community engagement, and personal tracking in a single, elegant interface.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83" y="2308859"/>
            <a:ext cx="3127296" cy="481877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516" y="2308860"/>
            <a:ext cx="3127415" cy="472498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469" y="2308860"/>
            <a:ext cx="3127296" cy="472498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4303" y="2308860"/>
            <a:ext cx="3127415" cy="472498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03808" y="7210791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   Core Technologies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4765953" y="7586570"/>
            <a:ext cx="417016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HTML, CSS, JavaScript, OMDB API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CE4D9-72F2-05C0-8C93-1EC39E06C4C2}"/>
              </a:ext>
            </a:extLst>
          </p:cNvPr>
          <p:cNvSpPr txBox="1"/>
          <p:nvPr/>
        </p:nvSpPr>
        <p:spPr>
          <a:xfrm>
            <a:off x="12637476" y="7701108"/>
            <a:ext cx="1992923" cy="41395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C393343-02A1-44CD-74EF-0171BC8C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23" y="1656080"/>
            <a:ext cx="5373237" cy="3618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FC055-F91C-0569-F134-8686F39C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56080"/>
            <a:ext cx="6074382" cy="3618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D4FC7-CC4D-DBA4-2A50-FA1293761443}"/>
              </a:ext>
            </a:extLst>
          </p:cNvPr>
          <p:cNvSpPr txBox="1"/>
          <p:nvPr/>
        </p:nvSpPr>
        <p:spPr>
          <a:xfrm>
            <a:off x="1698122" y="5891091"/>
            <a:ext cx="10822123" cy="55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successfully addresses the core problem of fragmented movie discovery experiences by providing a unified, engaging, and technically robust solution for film enthusiasts.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9D450-68EA-5EB7-2C01-F4A98F4F98EE}"/>
              </a:ext>
            </a:extLst>
          </p:cNvPr>
          <p:cNvSpPr txBox="1"/>
          <p:nvPr/>
        </p:nvSpPr>
        <p:spPr>
          <a:xfrm>
            <a:off x="12520245" y="7549662"/>
            <a:ext cx="2110155" cy="67993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DFD7D47E-51CF-B991-39BD-B48C4488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231" y="1597306"/>
            <a:ext cx="5486400" cy="5521108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89068D55-7219-068D-0ACE-BB0EEEC1960D}"/>
              </a:ext>
            </a:extLst>
          </p:cNvPr>
          <p:cNvSpPr/>
          <p:nvPr/>
        </p:nvSpPr>
        <p:spPr>
          <a:xfrm>
            <a:off x="767498" y="1251302"/>
            <a:ext cx="5225058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Movie Discovery Platform Deployment</a:t>
            </a:r>
            <a:endParaRPr lang="en-US" sz="280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FAE62439-CF08-B49C-8BFD-6008A8DC29A0}"/>
              </a:ext>
            </a:extLst>
          </p:cNvPr>
          <p:cNvSpPr/>
          <p:nvPr/>
        </p:nvSpPr>
        <p:spPr>
          <a:xfrm>
            <a:off x="865823" y="2240014"/>
            <a:ext cx="7381875" cy="1374458"/>
          </a:xfrm>
          <a:prstGeom prst="roundRect">
            <a:avLst>
              <a:gd name="adj" fmla="val 5322"/>
            </a:avLst>
          </a:prstGeom>
          <a:solidFill>
            <a:srgbClr val="191718">
              <a:alpha val="95000"/>
            </a:srgbClr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2A33B56D-7EAB-246D-BF27-9FAB7662FA50}"/>
              </a:ext>
            </a:extLst>
          </p:cNvPr>
          <p:cNvSpPr/>
          <p:nvPr/>
        </p:nvSpPr>
        <p:spPr>
          <a:xfrm>
            <a:off x="859301" y="2248130"/>
            <a:ext cx="60960" cy="1374458"/>
          </a:xfrm>
          <a:prstGeom prst="roundRect">
            <a:avLst>
              <a:gd name="adj" fmla="val 98656"/>
            </a:avLst>
          </a:prstGeom>
          <a:solidFill>
            <a:srgbClr val="F65F62"/>
          </a:solidFill>
          <a:ln/>
        </p:spPr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20A3659-57CD-1592-0209-9663A87C24C4}"/>
              </a:ext>
            </a:extLst>
          </p:cNvPr>
          <p:cNvSpPr/>
          <p:nvPr/>
        </p:nvSpPr>
        <p:spPr>
          <a:xfrm>
            <a:off x="1085136" y="2452396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GitHub Repository</a:t>
            </a:r>
            <a:endParaRPr lang="en-US" sz="12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D72B567E-3121-45C0-AEC0-A08C3FC6904C}"/>
              </a:ext>
            </a:extLst>
          </p:cNvPr>
          <p:cNvSpPr/>
          <p:nvPr/>
        </p:nvSpPr>
        <p:spPr>
          <a:xfrm>
            <a:off x="1085136" y="2756799"/>
            <a:ext cx="7019449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the complete source code, documentation, and development history for this comprehensive movie discovery platform.</a:t>
            </a:r>
            <a:endParaRPr lang="en-US" sz="14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38AECC9A-8774-77C9-8508-41C02233A8EC}"/>
              </a:ext>
            </a:extLst>
          </p:cNvPr>
          <p:cNvSpPr/>
          <p:nvPr/>
        </p:nvSpPr>
        <p:spPr>
          <a:xfrm>
            <a:off x="1107994" y="3272967"/>
            <a:ext cx="701944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https://github.com/vvspavankumar/B3--FWD--G2.git</a:t>
            </a:r>
            <a:endParaRPr lang="en-US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2844811C-975F-87AA-3C77-69985D261E88}"/>
              </a:ext>
            </a:extLst>
          </p:cNvPr>
          <p:cNvSpPr/>
          <p:nvPr/>
        </p:nvSpPr>
        <p:spPr>
          <a:xfrm>
            <a:off x="896303" y="4209151"/>
            <a:ext cx="7381875" cy="1374458"/>
          </a:xfrm>
          <a:prstGeom prst="roundRect">
            <a:avLst>
              <a:gd name="adj" fmla="val 5322"/>
            </a:avLst>
          </a:prstGeom>
          <a:solidFill>
            <a:srgbClr val="191718">
              <a:alpha val="95000"/>
            </a:srgbClr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BDBEA889-6F53-84EC-08FF-8C56CA00BD5D}"/>
              </a:ext>
            </a:extLst>
          </p:cNvPr>
          <p:cNvSpPr/>
          <p:nvPr/>
        </p:nvSpPr>
        <p:spPr>
          <a:xfrm>
            <a:off x="865823" y="4221448"/>
            <a:ext cx="60960" cy="1374458"/>
          </a:xfrm>
          <a:prstGeom prst="roundRect">
            <a:avLst>
              <a:gd name="adj" fmla="val 98656"/>
            </a:avLst>
          </a:prstGeom>
          <a:solidFill>
            <a:srgbClr val="F65F62"/>
          </a:solidFill>
          <a:ln/>
        </p:spPr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F1916C79-C871-D030-71E6-72862C8E1F6B}"/>
              </a:ext>
            </a:extLst>
          </p:cNvPr>
          <p:cNvSpPr/>
          <p:nvPr/>
        </p:nvSpPr>
        <p:spPr>
          <a:xfrm>
            <a:off x="1085136" y="4325636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Live Deployment</a:t>
            </a:r>
            <a:endParaRPr lang="en-US" sz="125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BF52E0E8-F2C7-D7F8-B1CF-4DBAA2E5425B}"/>
              </a:ext>
            </a:extLst>
          </p:cNvPr>
          <p:cNvSpPr/>
          <p:nvPr/>
        </p:nvSpPr>
        <p:spPr>
          <a:xfrm>
            <a:off x="1098249" y="4562198"/>
            <a:ext cx="7019449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Experience the fully functional platform with real-time movie data, community features, and interactive discovery tools.</a:t>
            </a:r>
            <a:endParaRPr lang="en-US" sz="14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86A337DD-7137-541F-473E-3D0B7D380E86}"/>
              </a:ext>
            </a:extLst>
          </p:cNvPr>
          <p:cNvSpPr/>
          <p:nvPr/>
        </p:nvSpPr>
        <p:spPr>
          <a:xfrm>
            <a:off x="1107995" y="5157496"/>
            <a:ext cx="701944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https://vvspavankumar.github.io/B3--FWD--G2/</a:t>
            </a:r>
            <a:endParaRPr lang="en-US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5F5EFB2-086B-DAB4-D399-6CE17A6EFA32}"/>
              </a:ext>
            </a:extLst>
          </p:cNvPr>
          <p:cNvSpPr/>
          <p:nvPr/>
        </p:nvSpPr>
        <p:spPr>
          <a:xfrm>
            <a:off x="926783" y="6182649"/>
            <a:ext cx="7381875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movie discovery and community platform represents a sophisticated solution for film enthusiasts and small businesses looking to engage customers through entertainment content. The deployment demonstrates enterprise-level functionality with seamless integration of external APIs and local data storage.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02727-F372-A4A3-3AD4-3ABD1CF13623}"/>
              </a:ext>
            </a:extLst>
          </p:cNvPr>
          <p:cNvSpPr txBox="1"/>
          <p:nvPr/>
        </p:nvSpPr>
        <p:spPr>
          <a:xfrm>
            <a:off x="12709003" y="7650866"/>
            <a:ext cx="1921397" cy="57873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955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0B04FF2-E6AD-FC40-E107-6179EC737ADE}"/>
              </a:ext>
            </a:extLst>
          </p:cNvPr>
          <p:cNvSpPr/>
          <p:nvPr/>
        </p:nvSpPr>
        <p:spPr>
          <a:xfrm>
            <a:off x="881063" y="1626411"/>
            <a:ext cx="4647962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Platform Impact &amp; Business Value</a:t>
            </a:r>
            <a:endParaRPr lang="en-US" sz="4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4712247-CC97-549A-89A0-AD29BC819D2C}"/>
              </a:ext>
            </a:extLst>
          </p:cNvPr>
          <p:cNvSpPr/>
          <p:nvPr/>
        </p:nvSpPr>
        <p:spPr>
          <a:xfrm>
            <a:off x="881063" y="2810946"/>
            <a:ext cx="4193977" cy="1888375"/>
          </a:xfrm>
          <a:prstGeom prst="roundRect">
            <a:avLst>
              <a:gd name="adj" fmla="val 347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6BC3A88-E884-881D-E588-A7C4BC39D035}"/>
              </a:ext>
            </a:extLst>
          </p:cNvPr>
          <p:cNvSpPr/>
          <p:nvPr/>
        </p:nvSpPr>
        <p:spPr>
          <a:xfrm>
            <a:off x="1031796" y="2961680"/>
            <a:ext cx="217431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Cost-Effective Digital Presence</a:t>
            </a:r>
            <a:endParaRPr lang="en-US" sz="1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8DA120A-8505-02F6-B17F-A5D02A7BE444}"/>
              </a:ext>
            </a:extLst>
          </p:cNvPr>
          <p:cNvSpPr/>
          <p:nvPr/>
        </p:nvSpPr>
        <p:spPr>
          <a:xfrm>
            <a:off x="1031796" y="3246358"/>
            <a:ext cx="3892510" cy="1145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small businesses with a professional online platform without the complexity and overhead costs of traditional e-commerce solutions. The streamlined architecture reduces maintenance requirements while delivering maximum user engagement.</a:t>
            </a:r>
            <a:endParaRPr lang="en-US" sz="14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9CC5F58-58AF-92CA-52B5-ABD10AEEDA80}"/>
              </a:ext>
            </a:extLst>
          </p:cNvPr>
          <p:cNvSpPr/>
          <p:nvPr/>
        </p:nvSpPr>
        <p:spPr>
          <a:xfrm>
            <a:off x="5218152" y="2810947"/>
            <a:ext cx="4193977" cy="1888374"/>
          </a:xfrm>
          <a:prstGeom prst="roundRect">
            <a:avLst>
              <a:gd name="adj" fmla="val 347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1B37BCC-AA8D-E2C8-3143-BBB6C5F7577B}"/>
              </a:ext>
            </a:extLst>
          </p:cNvPr>
          <p:cNvSpPr/>
          <p:nvPr/>
        </p:nvSpPr>
        <p:spPr>
          <a:xfrm>
            <a:off x="5368885" y="2961680"/>
            <a:ext cx="1617702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Platform Independence</a:t>
            </a:r>
            <a:endParaRPr lang="en-US" sz="12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10775E8-BE8D-E875-9128-E50D89CBD106}"/>
              </a:ext>
            </a:extLst>
          </p:cNvPr>
          <p:cNvSpPr/>
          <p:nvPr/>
        </p:nvSpPr>
        <p:spPr>
          <a:xfrm>
            <a:off x="5368885" y="3246358"/>
            <a:ext cx="3892510" cy="91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Eliminates dependency on complex third-party e-commerce platforms, giving businesses full control over their digital presence and customer experience without ongoing subscription fees or vendor lock-in.</a:t>
            </a:r>
            <a:endParaRPr lang="en-US" sz="14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2D648E91-77B6-5BF8-A813-2FEB2A4D26A4}"/>
              </a:ext>
            </a:extLst>
          </p:cNvPr>
          <p:cNvSpPr/>
          <p:nvPr/>
        </p:nvSpPr>
        <p:spPr>
          <a:xfrm>
            <a:off x="9555242" y="2810947"/>
            <a:ext cx="4193977" cy="1888374"/>
          </a:xfrm>
          <a:prstGeom prst="roundRect">
            <a:avLst>
              <a:gd name="adj" fmla="val 347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BFB5BFA-026E-7469-AB21-C3F02846F601}"/>
              </a:ext>
            </a:extLst>
          </p:cNvPr>
          <p:cNvSpPr/>
          <p:nvPr/>
        </p:nvSpPr>
        <p:spPr>
          <a:xfrm>
            <a:off x="9705975" y="2961680"/>
            <a:ext cx="221837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Enhanced Customer Experience</a:t>
            </a:r>
            <a:endParaRPr lang="en-US" sz="12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84ADF66-A827-CA3A-4900-B0C3D81305E6}"/>
              </a:ext>
            </a:extLst>
          </p:cNvPr>
          <p:cNvSpPr/>
          <p:nvPr/>
        </p:nvSpPr>
        <p:spPr>
          <a:xfrm>
            <a:off x="9705975" y="3246358"/>
            <a:ext cx="3892510" cy="91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Delivers an engaging and interactive customer experience that keeps users actively participating rather than passively browsing, increasing time spent on platform and customer retention rates.</a:t>
            </a:r>
            <a:endParaRPr lang="en-US" sz="14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7232A2C-3B15-BBF2-5F10-16FAC6D34E55}"/>
              </a:ext>
            </a:extLst>
          </p:cNvPr>
          <p:cNvSpPr/>
          <p:nvPr/>
        </p:nvSpPr>
        <p:spPr>
          <a:xfrm>
            <a:off x="1095614" y="5097889"/>
            <a:ext cx="1265360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successful implementation of the Movie Discovery and Community Platform fundamentally </a:t>
            </a:r>
            <a:r>
              <a:rPr lang="en-US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solves the fragmentation problem</a:t>
            </a: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film enthusiasts. By consolidating film data from the OMDB API with rich, user-generated ratings and reviews stored locally, the system achieves its core mission: to simplify the decision-making process for users deciding what to watch.</a:t>
            </a:r>
            <a:endParaRPr lang="en-US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8C2B45F1-6EE9-C096-56E9-98BE960332DF}"/>
              </a:ext>
            </a:extLst>
          </p:cNvPr>
          <p:cNvSpPr/>
          <p:nvPr/>
        </p:nvSpPr>
        <p:spPr>
          <a:xfrm>
            <a:off x="925083" y="4967150"/>
            <a:ext cx="15240" cy="780098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3DB970EC-4F54-4229-A590-C5B3826EF468}"/>
              </a:ext>
            </a:extLst>
          </p:cNvPr>
          <p:cNvSpPr/>
          <p:nvPr/>
        </p:nvSpPr>
        <p:spPr>
          <a:xfrm>
            <a:off x="1031796" y="6145036"/>
            <a:ext cx="1286827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platform's attractive, highly interactive design and immediate display of </a:t>
            </a:r>
            <a:r>
              <a:rPr lang="en-US" sz="1600" b="1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Community Average Scores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directly foster the intended engagement, turning passive discovery into active participation. Ultimately, the system transforms the user experience by providing a 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single, definitive, and visually compelling hub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where movie passion is shared, guiding users quickly and confidently to their next great film experience.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2137E-CD6B-E883-FD95-D50B3F46CE76}"/>
              </a:ext>
            </a:extLst>
          </p:cNvPr>
          <p:cNvSpPr txBox="1"/>
          <p:nvPr/>
        </p:nvSpPr>
        <p:spPr>
          <a:xfrm>
            <a:off x="12662704" y="7662441"/>
            <a:ext cx="1967696" cy="45815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6359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319C8F-0E71-1969-4A12-A8880AB2B1BD}"/>
              </a:ext>
            </a:extLst>
          </p:cNvPr>
          <p:cNvSpPr/>
          <p:nvPr/>
        </p:nvSpPr>
        <p:spPr>
          <a:xfrm>
            <a:off x="881063" y="1374797"/>
            <a:ext cx="5515570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References &amp; Implementation</a:t>
            </a:r>
            <a:endParaRPr lang="en-US" sz="24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938D129-51F0-3011-E12F-94A876CA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65" y="2548682"/>
            <a:ext cx="357902" cy="357902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10C9974D-7410-E7EE-C2EB-C5AC198981E7}"/>
              </a:ext>
            </a:extLst>
          </p:cNvPr>
          <p:cNvSpPr/>
          <p:nvPr/>
        </p:nvSpPr>
        <p:spPr>
          <a:xfrm>
            <a:off x="1417915" y="2578954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OMDB API Integration</a:t>
            </a:r>
            <a:endParaRPr lang="en-US" sz="1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0415B44-3516-2B7D-5546-A48A819ACA88}"/>
              </a:ext>
            </a:extLst>
          </p:cNvPr>
          <p:cNvSpPr/>
          <p:nvPr/>
        </p:nvSpPr>
        <p:spPr>
          <a:xfrm>
            <a:off x="1340228" y="3261847"/>
            <a:ext cx="3633192" cy="91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OMDB API Documentation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served as the essential foundation for understanding data structure, endpoint usage, and implementing robust movie fetching and detail lookup functionality across the platform.</a:t>
            </a:r>
            <a:endParaRPr lang="en-US" sz="16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0C9EAB1-4762-59AC-DB98-E8031991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058" y="2578954"/>
            <a:ext cx="357902" cy="357902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8D4410FE-1E63-1F86-AFF6-B644E26433A9}"/>
              </a:ext>
            </a:extLst>
          </p:cNvPr>
          <p:cNvSpPr/>
          <p:nvPr/>
        </p:nvSpPr>
        <p:spPr>
          <a:xfrm>
            <a:off x="5765721" y="2662815"/>
            <a:ext cx="177938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Asynchronous Operations</a:t>
            </a:r>
            <a:endParaRPr lang="en-US" sz="16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52259E67-A2CF-6310-7093-45CA253F06EF}"/>
              </a:ext>
            </a:extLst>
          </p:cNvPr>
          <p:cNvSpPr/>
          <p:nvPr/>
        </p:nvSpPr>
        <p:spPr>
          <a:xfrm>
            <a:off x="5687508" y="3198011"/>
            <a:ext cx="3633311" cy="91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MDN Web Docs (JavaScript Fetch API)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guided the implementation of sophisticated asynchronous logic using async/ await for multi-page retrieval and seamless card rating updates.</a:t>
            </a:r>
            <a:endParaRPr lang="en-US" sz="16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F4C8547D-A5C2-F25A-226F-F37E102D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653" y="2578954"/>
            <a:ext cx="357902" cy="357902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5BEBFB96-E7B2-C57D-7AD0-68789948DB20}"/>
              </a:ext>
            </a:extLst>
          </p:cNvPr>
          <p:cNvSpPr/>
          <p:nvPr/>
        </p:nvSpPr>
        <p:spPr>
          <a:xfrm>
            <a:off x="10191238" y="2662815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Persistence</a:t>
            </a:r>
            <a:endParaRPr lang="en-US" sz="16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FB25C46-436F-AEA1-71D6-A032ED45E1F7}"/>
              </a:ext>
            </a:extLst>
          </p:cNvPr>
          <p:cNvSpPr/>
          <p:nvPr/>
        </p:nvSpPr>
        <p:spPr>
          <a:xfrm>
            <a:off x="9965555" y="3198495"/>
            <a:ext cx="3633192" cy="91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MDN Web Docs (Web Storage API)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provided fundamental reference for implementing Local Storage solutions to persist user ratings and comments, creating the platform's lightweight database system.</a:t>
            </a:r>
            <a:endParaRPr lang="en-US" sz="160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CFB637E6-2CEF-43ED-7006-6EC068918998}"/>
              </a:ext>
            </a:extLst>
          </p:cNvPr>
          <p:cNvSpPr/>
          <p:nvPr/>
        </p:nvSpPr>
        <p:spPr>
          <a:xfrm>
            <a:off x="881063" y="5264366"/>
            <a:ext cx="6362581" cy="1590437"/>
          </a:xfrm>
          <a:prstGeom prst="roundRect">
            <a:avLst>
              <a:gd name="adj" fmla="val 4667"/>
            </a:avLst>
          </a:prstGeom>
          <a:solidFill>
            <a:srgbClr val="191718">
              <a:alpha val="95000"/>
            </a:srgbClr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A71774B7-318D-5283-6038-91697465EB12}"/>
              </a:ext>
            </a:extLst>
          </p:cNvPr>
          <p:cNvSpPr/>
          <p:nvPr/>
        </p:nvSpPr>
        <p:spPr>
          <a:xfrm>
            <a:off x="1039416" y="5337811"/>
            <a:ext cx="211740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Responsive Design Framework</a:t>
            </a:r>
            <a:endParaRPr lang="en-US" sz="16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AA76CDA8-3096-2475-6E86-B64C625B1DBC}"/>
              </a:ext>
            </a:extLst>
          </p:cNvPr>
          <p:cNvSpPr/>
          <p:nvPr/>
        </p:nvSpPr>
        <p:spPr>
          <a:xfrm>
            <a:off x="1039416" y="5673551"/>
            <a:ext cx="6045875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MDN Web Docs (CSS Grid &amp; Transitions)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guided the creation of the responsive layout architecture and attractive visual effects, including staggered animations and glowing focus states that enhance user interaction.</a:t>
            </a: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AA75B765-D35E-87BF-20D5-A11532D9A065}"/>
              </a:ext>
            </a:extLst>
          </p:cNvPr>
          <p:cNvSpPr/>
          <p:nvPr/>
        </p:nvSpPr>
        <p:spPr>
          <a:xfrm>
            <a:off x="7504163" y="5208151"/>
            <a:ext cx="6362581" cy="1590437"/>
          </a:xfrm>
          <a:prstGeom prst="roundRect">
            <a:avLst>
              <a:gd name="adj" fmla="val 4667"/>
            </a:avLst>
          </a:prstGeom>
          <a:solidFill>
            <a:srgbClr val="191718">
              <a:alpha val="95000"/>
            </a:srgbClr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C7CD8D05-C956-D795-A31E-E7FBD3BC115F}"/>
              </a:ext>
            </a:extLst>
          </p:cNvPr>
          <p:cNvSpPr/>
          <p:nvPr/>
        </p:nvSpPr>
        <p:spPr>
          <a:xfrm>
            <a:off x="7696140" y="5337811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Code Architecture</a:t>
            </a:r>
            <a:endParaRPr lang="en-US" sz="16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64D3695B-351D-0F6A-348A-43B4F5FC2A67}"/>
              </a:ext>
            </a:extLst>
          </p:cNvPr>
          <p:cNvSpPr/>
          <p:nvPr/>
        </p:nvSpPr>
        <p:spPr>
          <a:xfrm>
            <a:off x="7696140" y="5623380"/>
            <a:ext cx="604587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Principles of Modular JavaScript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influenced the strategic organization of code into distinct, reusable functions, ensuring long-term maintainability and scalability for future enhancements.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2BA99F-DB14-9DA5-61AE-0E23FFBCAA02}"/>
              </a:ext>
            </a:extLst>
          </p:cNvPr>
          <p:cNvSpPr txBox="1"/>
          <p:nvPr/>
        </p:nvSpPr>
        <p:spPr>
          <a:xfrm>
            <a:off x="12649624" y="7789761"/>
            <a:ext cx="1990846" cy="41668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7290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4989C38-D766-9140-27CC-B844FB9D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65" y="1418738"/>
            <a:ext cx="5278056" cy="59262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129ADB3-5C0F-1623-C1F6-FE0F7D527E25}"/>
              </a:ext>
            </a:extLst>
          </p:cNvPr>
          <p:cNvSpPr/>
          <p:nvPr/>
        </p:nvSpPr>
        <p:spPr>
          <a:xfrm>
            <a:off x="6367462" y="1611749"/>
            <a:ext cx="6364010" cy="795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5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THANK YOU</a:t>
            </a:r>
            <a:endParaRPr lang="en-US" sz="50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11EE15F-AA55-EC29-3D1F-A41CB4C5D7FC}"/>
              </a:ext>
            </a:extLst>
          </p:cNvPr>
          <p:cNvSpPr/>
          <p:nvPr/>
        </p:nvSpPr>
        <p:spPr>
          <a:xfrm>
            <a:off x="6367462" y="2621875"/>
            <a:ext cx="3619381" cy="1616869"/>
          </a:xfrm>
          <a:prstGeom prst="roundRect">
            <a:avLst>
              <a:gd name="adj" fmla="val 372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B9C74BD-EED4-4FCB-D0D8-A59E0F6A5F73}"/>
              </a:ext>
            </a:extLst>
          </p:cNvPr>
          <p:cNvSpPr/>
          <p:nvPr/>
        </p:nvSpPr>
        <p:spPr>
          <a:xfrm>
            <a:off x="6518196" y="2772608"/>
            <a:ext cx="429458" cy="429458"/>
          </a:xfrm>
          <a:prstGeom prst="roundRect">
            <a:avLst>
              <a:gd name="adj" fmla="val 21289825"/>
            </a:avLst>
          </a:prstGeom>
          <a:solidFill>
            <a:srgbClr val="F65F62"/>
          </a:solidFill>
          <a:ln/>
        </p:spPr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08A5A967-0D43-002D-E154-98870B70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06" y="2866549"/>
            <a:ext cx="193238" cy="24157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BB2E817F-ECB0-FD5A-CFAF-E3B8CB2CA9A1}"/>
              </a:ext>
            </a:extLst>
          </p:cNvPr>
          <p:cNvSpPr/>
          <p:nvPr/>
        </p:nvSpPr>
        <p:spPr>
          <a:xfrm>
            <a:off x="6518196" y="3345180"/>
            <a:ext cx="162472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Successful Deployment</a:t>
            </a:r>
            <a:endParaRPr lang="en-US" sz="12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7E1F5FC-D57E-72CB-75A3-074BAE397A88}"/>
              </a:ext>
            </a:extLst>
          </p:cNvPr>
          <p:cNvSpPr/>
          <p:nvPr/>
        </p:nvSpPr>
        <p:spPr>
          <a:xfrm>
            <a:off x="6518196" y="3629858"/>
            <a:ext cx="331791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Your movie discovery platform is now live and ready to serve the film community</a:t>
            </a:r>
            <a:endParaRPr lang="en-US" sz="11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A3E43040-928D-53A1-3134-D21CB9A22D89}"/>
              </a:ext>
            </a:extLst>
          </p:cNvPr>
          <p:cNvSpPr/>
          <p:nvPr/>
        </p:nvSpPr>
        <p:spPr>
          <a:xfrm>
            <a:off x="10129957" y="2621875"/>
            <a:ext cx="3619381" cy="1616869"/>
          </a:xfrm>
          <a:prstGeom prst="roundRect">
            <a:avLst>
              <a:gd name="adj" fmla="val 372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7004D4EC-0D63-0550-9BB7-EB101DED5E23}"/>
              </a:ext>
            </a:extLst>
          </p:cNvPr>
          <p:cNvSpPr/>
          <p:nvPr/>
        </p:nvSpPr>
        <p:spPr>
          <a:xfrm>
            <a:off x="10280690" y="2772608"/>
            <a:ext cx="429458" cy="429458"/>
          </a:xfrm>
          <a:prstGeom prst="roundRect">
            <a:avLst>
              <a:gd name="adj" fmla="val 21289825"/>
            </a:avLst>
          </a:prstGeom>
          <a:solidFill>
            <a:srgbClr val="F65F62"/>
          </a:solidFill>
          <a:ln/>
        </p:spPr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3E89511A-4301-6F03-D5EF-A0EC1AAA0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800" y="2866549"/>
            <a:ext cx="193238" cy="241578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D70F3544-03E9-861E-EE4E-3687CDCC2E0D}"/>
              </a:ext>
            </a:extLst>
          </p:cNvPr>
          <p:cNvSpPr/>
          <p:nvPr/>
        </p:nvSpPr>
        <p:spPr>
          <a:xfrm>
            <a:off x="10280690" y="3345180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Community Ready</a:t>
            </a:r>
            <a:endParaRPr lang="en-US" sz="12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68EE39B5-115F-2AD3-8137-87359D925D12}"/>
              </a:ext>
            </a:extLst>
          </p:cNvPr>
          <p:cNvSpPr/>
          <p:nvPr/>
        </p:nvSpPr>
        <p:spPr>
          <a:xfrm>
            <a:off x="10280690" y="3629858"/>
            <a:ext cx="331791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is equipped to handle user engagement and foster movie discussions</a:t>
            </a:r>
            <a:endParaRPr lang="en-US" sz="11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D0A8A3E6-3D32-97B2-25F9-24EAA1145D44}"/>
              </a:ext>
            </a:extLst>
          </p:cNvPr>
          <p:cNvSpPr/>
          <p:nvPr/>
        </p:nvSpPr>
        <p:spPr>
          <a:xfrm>
            <a:off x="6367462" y="4381857"/>
            <a:ext cx="7381875" cy="1387793"/>
          </a:xfrm>
          <a:prstGeom prst="roundRect">
            <a:avLst>
              <a:gd name="adj" fmla="val 4334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39C1F8C8-348E-2313-A1AD-95BE77D4C52D}"/>
              </a:ext>
            </a:extLst>
          </p:cNvPr>
          <p:cNvSpPr/>
          <p:nvPr/>
        </p:nvSpPr>
        <p:spPr>
          <a:xfrm>
            <a:off x="6518196" y="4532590"/>
            <a:ext cx="429458" cy="429458"/>
          </a:xfrm>
          <a:prstGeom prst="roundRect">
            <a:avLst>
              <a:gd name="adj" fmla="val 21289825"/>
            </a:avLst>
          </a:prstGeom>
          <a:solidFill>
            <a:srgbClr val="F65F62"/>
          </a:solidFill>
          <a:ln/>
        </p:spPr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F5CA4D0-7102-11CD-1360-7CA74F80C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306" y="4626531"/>
            <a:ext cx="193238" cy="241578"/>
          </a:xfrm>
          <a:prstGeom prst="rect">
            <a:avLst/>
          </a:prstGeom>
        </p:spPr>
      </p:pic>
      <p:sp>
        <p:nvSpPr>
          <p:cNvPr id="17" name="Text 11">
            <a:extLst>
              <a:ext uri="{FF2B5EF4-FFF2-40B4-BE49-F238E27FC236}">
                <a16:creationId xmlns:a16="http://schemas.microsoft.com/office/drawing/2014/main" id="{8336ABE7-84E5-36E8-AD98-738331971E94}"/>
              </a:ext>
            </a:extLst>
          </p:cNvPr>
          <p:cNvSpPr/>
          <p:nvPr/>
        </p:nvSpPr>
        <p:spPr>
          <a:xfrm>
            <a:off x="6518196" y="5105162"/>
            <a:ext cx="159091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Business Impact</a:t>
            </a:r>
            <a:endParaRPr lang="en-US" sz="125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B2F06AFB-90DD-658A-1629-84B472F59B52}"/>
              </a:ext>
            </a:extLst>
          </p:cNvPr>
          <p:cNvSpPr/>
          <p:nvPr/>
        </p:nvSpPr>
        <p:spPr>
          <a:xfrm>
            <a:off x="6518196" y="5389840"/>
            <a:ext cx="708040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cost-effective solution that delivers professional results for small businesses</a:t>
            </a:r>
            <a:endParaRPr lang="en-US" sz="11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8C5E2479-7527-71FF-C250-076E4EEB9A88}"/>
              </a:ext>
            </a:extLst>
          </p:cNvPr>
          <p:cNvSpPr/>
          <p:nvPr/>
        </p:nvSpPr>
        <p:spPr>
          <a:xfrm>
            <a:off x="6518196" y="6213395"/>
            <a:ext cx="7381875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showcases a comprehensive movie discovery platform that successfully bridges the gap between film enthusiasts and small business needs. The deployment represents a scalable, maintainable solution that prioritizes user experience while maintaining technical excellence.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142DB9-2131-034D-0653-9AE9A426A1F1}"/>
              </a:ext>
            </a:extLst>
          </p:cNvPr>
          <p:cNvSpPr txBox="1"/>
          <p:nvPr/>
        </p:nvSpPr>
        <p:spPr>
          <a:xfrm>
            <a:off x="12731472" y="7662441"/>
            <a:ext cx="1898928" cy="48613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65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">
            <a:extLst>
              <a:ext uri="{FF2B5EF4-FFF2-40B4-BE49-F238E27FC236}">
                <a16:creationId xmlns:a16="http://schemas.microsoft.com/office/drawing/2014/main" id="{5AD01054-8FA9-47E4-0F51-83273E2E6D84}"/>
              </a:ext>
            </a:extLst>
          </p:cNvPr>
          <p:cNvSpPr/>
          <p:nvPr/>
        </p:nvSpPr>
        <p:spPr>
          <a:xfrm>
            <a:off x="917686" y="787286"/>
            <a:ext cx="421958" cy="421958"/>
          </a:xfrm>
          <a:prstGeom prst="roundRect">
            <a:avLst>
              <a:gd name="adj" fmla="val 18671"/>
            </a:avLst>
          </a:prstGeom>
          <a:solidFill>
            <a:srgbClr val="C00000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A9DAADB5-604E-9E24-4323-BD6511D0D0F1}"/>
              </a:ext>
            </a:extLst>
          </p:cNvPr>
          <p:cNvSpPr/>
          <p:nvPr/>
        </p:nvSpPr>
        <p:spPr>
          <a:xfrm>
            <a:off x="1527167" y="851698"/>
            <a:ext cx="208418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Statement</a:t>
            </a: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07F26097-84C5-2FE9-3464-15E32A5D9B00}"/>
              </a:ext>
            </a:extLst>
          </p:cNvPr>
          <p:cNvSpPr/>
          <p:nvPr/>
        </p:nvSpPr>
        <p:spPr>
          <a:xfrm>
            <a:off x="1405246" y="1224720"/>
            <a:ext cx="8470273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Defining the core challenge without pre-empting solutions.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BA09D175-2006-3CCB-C987-04DF3DAB22DA}"/>
              </a:ext>
            </a:extLst>
          </p:cNvPr>
          <p:cNvSpPr/>
          <p:nvPr/>
        </p:nvSpPr>
        <p:spPr>
          <a:xfrm>
            <a:off x="917686" y="1899806"/>
            <a:ext cx="421958" cy="421958"/>
          </a:xfrm>
          <a:prstGeom prst="roundRect">
            <a:avLst>
              <a:gd name="adj" fmla="val 18671"/>
            </a:avLst>
          </a:prstGeom>
          <a:solidFill>
            <a:srgbClr val="C00000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3316A78F-7B48-225D-4D03-BFE58E092B4A}"/>
              </a:ext>
            </a:extLst>
          </p:cNvPr>
          <p:cNvSpPr/>
          <p:nvPr/>
        </p:nvSpPr>
        <p:spPr>
          <a:xfrm>
            <a:off x="1527166" y="1964218"/>
            <a:ext cx="3756033" cy="282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System Development Approach</a:t>
            </a: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348123CF-1B06-8444-D683-399A6F6D5A12}"/>
              </a:ext>
            </a:extLst>
          </p:cNvPr>
          <p:cNvSpPr/>
          <p:nvPr/>
        </p:nvSpPr>
        <p:spPr>
          <a:xfrm>
            <a:off x="1527167" y="2337241"/>
            <a:ext cx="8226433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Overview of the technological stack and environment.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E9414A3F-6287-AEE3-3822-F5C20B0EA08F}"/>
              </a:ext>
            </a:extLst>
          </p:cNvPr>
          <p:cNvSpPr/>
          <p:nvPr/>
        </p:nvSpPr>
        <p:spPr>
          <a:xfrm>
            <a:off x="917686" y="3012326"/>
            <a:ext cx="421958" cy="421958"/>
          </a:xfrm>
          <a:prstGeom prst="roundRect">
            <a:avLst>
              <a:gd name="adj" fmla="val 18671"/>
            </a:avLst>
          </a:prstGeom>
          <a:solidFill>
            <a:srgbClr val="C00000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4" name="Text 8">
            <a:extLst>
              <a:ext uri="{FF2B5EF4-FFF2-40B4-BE49-F238E27FC236}">
                <a16:creationId xmlns:a16="http://schemas.microsoft.com/office/drawing/2014/main" id="{D726962B-04A9-3E22-114B-F5C36BC244B0}"/>
              </a:ext>
            </a:extLst>
          </p:cNvPr>
          <p:cNvSpPr/>
          <p:nvPr/>
        </p:nvSpPr>
        <p:spPr>
          <a:xfrm>
            <a:off x="1527167" y="3076738"/>
            <a:ext cx="221349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Algorithm &amp; Deployment</a:t>
            </a: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28670880-0CA5-EEEA-6AC9-07C66B0F33A6}"/>
              </a:ext>
            </a:extLst>
          </p:cNvPr>
          <p:cNvSpPr/>
          <p:nvPr/>
        </p:nvSpPr>
        <p:spPr>
          <a:xfrm>
            <a:off x="1527167" y="3449761"/>
            <a:ext cx="1252049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Step-by-step procedure of model implementation and deployment.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6" name="Shape 10">
            <a:extLst>
              <a:ext uri="{FF2B5EF4-FFF2-40B4-BE49-F238E27FC236}">
                <a16:creationId xmlns:a16="http://schemas.microsoft.com/office/drawing/2014/main" id="{3418EDE2-D287-71AB-20AB-6AE2444A92BE}"/>
              </a:ext>
            </a:extLst>
          </p:cNvPr>
          <p:cNvSpPr/>
          <p:nvPr/>
        </p:nvSpPr>
        <p:spPr>
          <a:xfrm>
            <a:off x="917686" y="4124846"/>
            <a:ext cx="421958" cy="421958"/>
          </a:xfrm>
          <a:prstGeom prst="roundRect">
            <a:avLst>
              <a:gd name="adj" fmla="val 18671"/>
            </a:avLst>
          </a:prstGeom>
          <a:solidFill>
            <a:srgbClr val="C00000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7" name="Text 11">
            <a:extLst>
              <a:ext uri="{FF2B5EF4-FFF2-40B4-BE49-F238E27FC236}">
                <a16:creationId xmlns:a16="http://schemas.microsoft.com/office/drawing/2014/main" id="{A8328B0C-9984-6DA4-7B0B-F3643C81B21A}"/>
              </a:ext>
            </a:extLst>
          </p:cNvPr>
          <p:cNvSpPr/>
          <p:nvPr/>
        </p:nvSpPr>
        <p:spPr>
          <a:xfrm>
            <a:off x="1527167" y="4074958"/>
            <a:ext cx="208418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</a:t>
            </a: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Text 12">
            <a:extLst>
              <a:ext uri="{FF2B5EF4-FFF2-40B4-BE49-F238E27FC236}">
                <a16:creationId xmlns:a16="http://schemas.microsoft.com/office/drawing/2014/main" id="{F722CE4F-B906-2957-24D9-275B952DA1BC}"/>
              </a:ext>
            </a:extLst>
          </p:cNvPr>
          <p:cNvSpPr/>
          <p:nvPr/>
        </p:nvSpPr>
        <p:spPr>
          <a:xfrm>
            <a:off x="1527167" y="4419406"/>
            <a:ext cx="1252049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Presentation of the predictive model's performance metrics.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9" name="Shape 13">
            <a:extLst>
              <a:ext uri="{FF2B5EF4-FFF2-40B4-BE49-F238E27FC236}">
                <a16:creationId xmlns:a16="http://schemas.microsoft.com/office/drawing/2014/main" id="{263316E3-7A5A-2247-E825-4FD04FC095DF}"/>
              </a:ext>
            </a:extLst>
          </p:cNvPr>
          <p:cNvSpPr/>
          <p:nvPr/>
        </p:nvSpPr>
        <p:spPr>
          <a:xfrm>
            <a:off x="917686" y="5075441"/>
            <a:ext cx="421958" cy="421958"/>
          </a:xfrm>
          <a:prstGeom prst="roundRect">
            <a:avLst>
              <a:gd name="adj" fmla="val 18671"/>
            </a:avLst>
          </a:prstGeom>
          <a:solidFill>
            <a:srgbClr val="C00000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0" name="Text 14">
            <a:extLst>
              <a:ext uri="{FF2B5EF4-FFF2-40B4-BE49-F238E27FC236}">
                <a16:creationId xmlns:a16="http://schemas.microsoft.com/office/drawing/2014/main" id="{2540CDA1-F6D7-A6CF-81F6-40111EDA95BE}"/>
              </a:ext>
            </a:extLst>
          </p:cNvPr>
          <p:cNvSpPr/>
          <p:nvPr/>
        </p:nvSpPr>
        <p:spPr>
          <a:xfrm>
            <a:off x="1527167" y="5029363"/>
            <a:ext cx="208418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</a:t>
            </a: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1" name="Text 15">
            <a:extLst>
              <a:ext uri="{FF2B5EF4-FFF2-40B4-BE49-F238E27FC236}">
                <a16:creationId xmlns:a16="http://schemas.microsoft.com/office/drawing/2014/main" id="{A3854BD3-5067-C088-1200-562296FA849E}"/>
              </a:ext>
            </a:extLst>
          </p:cNvPr>
          <p:cNvSpPr/>
          <p:nvPr/>
        </p:nvSpPr>
        <p:spPr>
          <a:xfrm>
            <a:off x="1527167" y="5354126"/>
            <a:ext cx="1252049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Summary of findings and project implications.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2" name="Shape 16">
            <a:extLst>
              <a:ext uri="{FF2B5EF4-FFF2-40B4-BE49-F238E27FC236}">
                <a16:creationId xmlns:a16="http://schemas.microsoft.com/office/drawing/2014/main" id="{0B05A564-5A12-12CE-592D-4AF213CC12AB}"/>
              </a:ext>
            </a:extLst>
          </p:cNvPr>
          <p:cNvSpPr/>
          <p:nvPr/>
        </p:nvSpPr>
        <p:spPr>
          <a:xfrm>
            <a:off x="917686" y="6059527"/>
            <a:ext cx="421958" cy="421958"/>
          </a:xfrm>
          <a:prstGeom prst="roundRect">
            <a:avLst>
              <a:gd name="adj" fmla="val 18671"/>
            </a:avLst>
          </a:prstGeom>
          <a:solidFill>
            <a:srgbClr val="C00000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5C5ABDDF-69A4-2F7E-8DEF-C3A64D3FC612}"/>
              </a:ext>
            </a:extLst>
          </p:cNvPr>
          <p:cNvSpPr/>
          <p:nvPr/>
        </p:nvSpPr>
        <p:spPr>
          <a:xfrm>
            <a:off x="1537327" y="6000504"/>
            <a:ext cx="208418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References</a:t>
            </a: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4" name="Text 18">
            <a:extLst>
              <a:ext uri="{FF2B5EF4-FFF2-40B4-BE49-F238E27FC236}">
                <a16:creationId xmlns:a16="http://schemas.microsoft.com/office/drawing/2014/main" id="{F61106CF-B42C-514B-0AF1-406E76409E78}"/>
              </a:ext>
            </a:extLst>
          </p:cNvPr>
          <p:cNvSpPr/>
          <p:nvPr/>
        </p:nvSpPr>
        <p:spPr>
          <a:xfrm>
            <a:off x="1527167" y="6279113"/>
            <a:ext cx="1252049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List of sources and resources utilized.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846B3B-92A7-471B-E856-8F7306CE313C}"/>
              </a:ext>
            </a:extLst>
          </p:cNvPr>
          <p:cNvSpPr txBox="1"/>
          <p:nvPr/>
        </p:nvSpPr>
        <p:spPr>
          <a:xfrm>
            <a:off x="12590585" y="7725508"/>
            <a:ext cx="2039815" cy="50409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27245" y="987920"/>
            <a:ext cx="3181945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Statement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959584" y="2341474"/>
            <a:ext cx="3619381" cy="1084183"/>
          </a:xfrm>
          <a:prstGeom prst="roundRect">
            <a:avLst>
              <a:gd name="adj" fmla="val 5547"/>
            </a:avLst>
          </a:prstGeom>
          <a:gradFill flip="none" rotWithShape="1">
            <a:gsLst>
              <a:gs pos="0">
                <a:srgbClr val="790709">
                  <a:shade val="30000"/>
                  <a:satMod val="115000"/>
                </a:srgbClr>
              </a:gs>
              <a:gs pos="50000">
                <a:srgbClr val="790709">
                  <a:shade val="67500"/>
                  <a:satMod val="115000"/>
                </a:srgbClr>
              </a:gs>
              <a:gs pos="100000">
                <a:srgbClr val="790709">
                  <a:shade val="100000"/>
                  <a:satMod val="115000"/>
                </a:srgbClr>
              </a:gs>
            </a:gsLst>
            <a:lin ang="0" scaled="1"/>
            <a:tileRect/>
          </a:gra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2312988" y="2443683"/>
            <a:ext cx="1996202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Fragmented Experience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261050" y="2718661"/>
            <a:ext cx="331791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Movie enthusiasts lack a centralized, engaging platform for comprehensive film discovery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108940" y="2341473"/>
            <a:ext cx="3925848" cy="1238542"/>
          </a:xfrm>
          <a:prstGeom prst="roundRect">
            <a:avLst>
              <a:gd name="adj" fmla="val 5547"/>
            </a:avLst>
          </a:prstGeom>
          <a:gradFill flip="none" rotWithShape="1">
            <a:gsLst>
              <a:gs pos="0">
                <a:srgbClr val="790709">
                  <a:shade val="30000"/>
                  <a:satMod val="115000"/>
                </a:srgbClr>
              </a:gs>
              <a:gs pos="50000">
                <a:srgbClr val="790709">
                  <a:shade val="67500"/>
                  <a:satMod val="115000"/>
                </a:srgbClr>
              </a:gs>
              <a:gs pos="100000">
                <a:srgbClr val="790709">
                  <a:shade val="100000"/>
                  <a:satMod val="115000"/>
                </a:srgbClr>
              </a:gs>
            </a:gsLst>
            <a:lin ang="2700000" scaled="1"/>
            <a:tileRect/>
          </a:gra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60616" y="2420237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Information Scatter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360616" y="2682403"/>
            <a:ext cx="3619381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tools scatter movie information, community ratings, and personal tracking across various sites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1995970" y="3920945"/>
            <a:ext cx="8038818" cy="990833"/>
          </a:xfrm>
          <a:prstGeom prst="roundRect">
            <a:avLst>
              <a:gd name="adj" fmla="val 7033"/>
            </a:avLst>
          </a:prstGeom>
          <a:gradFill flip="none" rotWithShape="1">
            <a:gsLst>
              <a:gs pos="0">
                <a:srgbClr val="790709">
                  <a:shade val="30000"/>
                  <a:satMod val="115000"/>
                </a:srgbClr>
              </a:gs>
              <a:gs pos="50000">
                <a:srgbClr val="790709">
                  <a:shade val="67500"/>
                  <a:satMod val="115000"/>
                </a:srgbClr>
              </a:gs>
              <a:gs pos="100000">
                <a:srgbClr val="790709">
                  <a:shade val="100000"/>
                  <a:satMod val="115000"/>
                </a:srgbClr>
              </a:gs>
            </a:gsLst>
            <a:lin ang="2700000" scaled="1"/>
            <a:tileRect/>
          </a:gra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94045" y="4079661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Inefficient Discovery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2038760" y="4401452"/>
            <a:ext cx="8793363" cy="349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 for users to efficiently discover, rate, and review films within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single ecosystem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2194045" y="5433039"/>
            <a:ext cx="9364909" cy="1190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need a modern web application to consolidate movie data, foster user interaction, and 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attractive, community-driven insights to simplify viewing decisions. The goal is to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maximize engagement and serve as the definitive go-to source for film lovers.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40D43-9564-08C6-B8F5-E833556886EF}"/>
              </a:ext>
            </a:extLst>
          </p:cNvPr>
          <p:cNvSpPr txBox="1"/>
          <p:nvPr/>
        </p:nvSpPr>
        <p:spPr>
          <a:xfrm>
            <a:off x="12672646" y="7620000"/>
            <a:ext cx="1957754" cy="6096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44615"/>
            <a:ext cx="3181945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System Approach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881063" y="2930009"/>
            <a:ext cx="12868275" cy="3053715"/>
          </a:xfrm>
          <a:prstGeom prst="roundRect">
            <a:avLst>
              <a:gd name="adj" fmla="val 19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88683" y="2937629"/>
            <a:ext cx="12851725" cy="4160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33343" y="3031093"/>
            <a:ext cx="39933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Layer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320546" y="3031093"/>
            <a:ext cx="398954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Component/Technology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603938" y="3031093"/>
            <a:ext cx="39933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Functionality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888683" y="3353633"/>
            <a:ext cx="12851725" cy="8741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33343" y="3447098"/>
            <a:ext cx="39933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Presentation (Client-Side)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320546" y="3447098"/>
            <a:ext cx="398954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HTML, CSS, JavaScript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8499231" y="3447098"/>
            <a:ext cx="5098063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the User Interface (UI), including the responsive layout, attractive design, search bar, filter buttons, and the interactive modal for reviews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888683" y="4227790"/>
            <a:ext cx="12851725" cy="8741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33343" y="4321254"/>
            <a:ext cx="39933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 Logic (Front-End JS)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320546" y="4321254"/>
            <a:ext cx="398954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 (Fetch API, DOM)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8499231" y="4321254"/>
            <a:ext cx="5098063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all user actions (searches, clicks, form submissions), processes API data, calculates average ratings, and manages the local data storage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888683" y="5101947"/>
            <a:ext cx="12851725" cy="8741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33343" y="5195411"/>
            <a:ext cx="39933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Storage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320546" y="5195411"/>
            <a:ext cx="398954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OMDB API, Local Storage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8499231" y="5195411"/>
            <a:ext cx="5098063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OMDB API provides external, read-only movie metadata (titles, plots, posters, IMDb ratings). Local Storage serves as the simple, persistent database for user-generated data (reviews, ratings)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2054D-835D-C7E2-1BF9-9CF715DE29DB}"/>
              </a:ext>
            </a:extLst>
          </p:cNvPr>
          <p:cNvSpPr txBox="1"/>
          <p:nvPr/>
        </p:nvSpPr>
        <p:spPr>
          <a:xfrm>
            <a:off x="12570106" y="7685590"/>
            <a:ext cx="2060294" cy="5440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616" y="915586"/>
            <a:ext cx="5486400" cy="65180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817" y="670853"/>
            <a:ext cx="4158734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Algorithm &amp; Deployment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81063" y="2180776"/>
            <a:ext cx="3241238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Source Integration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81062" y="3006557"/>
            <a:ext cx="7381875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phase secures the platform's core information foundation. It involves defining the necessary API endpoints and obtaining credentials, specifically the </a:t>
            </a:r>
            <a:r>
              <a:rPr lang="en-US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OMDB API key</a:t>
            </a: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to enable comprehensive data retrieval from the world's largest movie database.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81063" y="4636770"/>
            <a:ext cx="7381875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Critical to the success is implementing robust data management, which includes an asynchronous fetching algorithm (async/await) to overcome OMDB's per-request limits and fetch multiple pages of data for a rich initial display. Furthermore, this stage establishes the front-end's simple database: </a:t>
            </a:r>
            <a:r>
              <a:rPr lang="en-US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Storage</a:t>
            </a: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is used to reliably persist all user-generated content, such as custom star ratings and text reviews, ensuring data availability every time a user revisits the site.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F5D3E-3D9F-26B7-E3F2-175D12EF5D38}"/>
              </a:ext>
            </a:extLst>
          </p:cNvPr>
          <p:cNvSpPr txBox="1"/>
          <p:nvPr/>
        </p:nvSpPr>
        <p:spPr>
          <a:xfrm>
            <a:off x="12766431" y="7784124"/>
            <a:ext cx="1863969" cy="37513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17739" y="1671931"/>
            <a:ext cx="4438293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Frontend Design Excellence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367462" y="3105983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Structural Foundation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367462" y="3546396"/>
            <a:ext cx="3489484" cy="1321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frontend design establishes the platform's attractive, professional presence. It begins with creating the necessary 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structure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semantic integrity, encompassing the header, main content area, and modal components.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267474" y="3105983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Visual Appeal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67474" y="3546396"/>
            <a:ext cx="3489484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core aesthetic relies on </a:t>
            </a:r>
            <a:r>
              <a:rPr lang="en-US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</a:t>
            </a: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enforce a </a:t>
            </a:r>
            <a:r>
              <a:rPr lang="en-US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Dark Mode</a:t>
            </a: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theme, utilizing vibrant accent colors (like cyan and gold) for visual appeal and enhanced user engagement.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576536" y="5800313"/>
            <a:ext cx="7381875" cy="79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key structural element is the use of </a:t>
            </a:r>
            <a:r>
              <a:rPr lang="en-US" sz="20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 Grid</a:t>
            </a: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create the highly desirable, </a:t>
            </a:r>
            <a:r>
              <a:rPr lang="en-US" sz="20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responsive side-by-side card layout</a:t>
            </a: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the main movie catalog, guaranteeing an elegant and functional appearance across all mobile and desktop devices.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A37353-D783-E859-CDD8-4DA33D61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8" y="1465385"/>
            <a:ext cx="5669829" cy="6029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3954DB-3D41-85F8-7C36-1E20F17F1914}"/>
              </a:ext>
            </a:extLst>
          </p:cNvPr>
          <p:cNvSpPr txBox="1"/>
          <p:nvPr/>
        </p:nvSpPr>
        <p:spPr>
          <a:xfrm>
            <a:off x="12660923" y="7584831"/>
            <a:ext cx="1969477" cy="64476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1542812"/>
            <a:ext cx="3181945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Interactive Features</a:t>
            </a:r>
            <a:endParaRPr lang="en-US" sz="2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2" y="2155269"/>
            <a:ext cx="357902" cy="3579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7462" y="2692122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Smart Filtering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6367462" y="3016687"/>
            <a:ext cx="738187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Genre filter buttons and search bar trigger the data retrieval algorithm with specific queries, allowing users to discover targeted subsets of the movie catalog with precision.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2" y="3761184"/>
            <a:ext cx="357902" cy="3579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67462" y="4298037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Dynamic Modals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6367462" y="4622602"/>
            <a:ext cx="738187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Upon clicking a movie, a modal view is presented, requiring JavaScript to asynchronously fetch detailed plot information and runtime data for comprehensive film details.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2" y="5367099"/>
            <a:ext cx="357902" cy="3579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67462" y="5903952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Community Scoring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6367462" y="6228517"/>
            <a:ext cx="738187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implements the Community Score algorithm, calculating average ratings from Local Storage data in real time, and provides an interactive star rating interface for user contributions.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9AF40-3F22-5406-B9B9-517F68C3E423}"/>
              </a:ext>
            </a:extLst>
          </p:cNvPr>
          <p:cNvSpPr txBox="1"/>
          <p:nvPr/>
        </p:nvSpPr>
        <p:spPr>
          <a:xfrm>
            <a:off x="12602308" y="7584831"/>
            <a:ext cx="2028092" cy="5627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A3F7A4-FD7A-CFF2-8BE3-CC11569F6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646" y="1490359"/>
            <a:ext cx="4230199" cy="56153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1866185"/>
            <a:ext cx="5287108" cy="50249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054505"/>
            <a:ext cx="3253621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Comprehensive Testing</a:t>
            </a:r>
            <a:endParaRPr lang="en-US" sz="2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1" y="1941893"/>
            <a:ext cx="715923" cy="8590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5200" y="2031147"/>
            <a:ext cx="1926788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Mobile Responsiveness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315200" y="2595054"/>
            <a:ext cx="565052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Thoroughly tested CSS Grid layout scaling and interactive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elements usability on small screens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0" y="3362802"/>
            <a:ext cx="715923" cy="8590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79164" y="3472399"/>
            <a:ext cx="2392085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Cross-Browser Compatibility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279164" y="3899953"/>
            <a:ext cx="652283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Functionality verified across popular web browsers to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prevent layout or script errors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462" y="5039872"/>
            <a:ext cx="715923" cy="8590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32821" y="5014946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Persistence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315200" y="5502149"/>
            <a:ext cx="652283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Storage tested to ensure user reviews and ratings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are correctly saved and consistently displayed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590200" y="6716942"/>
            <a:ext cx="7381875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final phase ensures a high-quality user experience across various environments, guaranteeing that all features perform optimally regardless of the user's device or browser preference.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44847-9197-CE68-E3D7-0558F814EE00}"/>
              </a:ext>
            </a:extLst>
          </p:cNvPr>
          <p:cNvSpPr txBox="1"/>
          <p:nvPr/>
        </p:nvSpPr>
        <p:spPr>
          <a:xfrm>
            <a:off x="12508523" y="7690338"/>
            <a:ext cx="2121877" cy="53926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5568" y="947916"/>
            <a:ext cx="3181945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Deployment Strategy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881063" y="2064187"/>
            <a:ext cx="143113" cy="859036"/>
          </a:xfrm>
          <a:prstGeom prst="roundRect">
            <a:avLst>
              <a:gd name="adj" fmla="val 420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67289" y="2207300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Git Repository Setup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167289" y="2531864"/>
            <a:ext cx="709564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Initialize a Git repository locally and commit all source files for version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control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1095732" y="3066336"/>
            <a:ext cx="143113" cy="859036"/>
          </a:xfrm>
          <a:prstGeom prst="roundRect">
            <a:avLst>
              <a:gd name="adj" fmla="val 420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81958" y="3209449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GitHub Integration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381958" y="3534013"/>
            <a:ext cx="688097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Push the project to a remote GitHub repository for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cloud-based hosting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1310521" y="4068485"/>
            <a:ext cx="143113" cy="859036"/>
          </a:xfrm>
          <a:prstGeom prst="roundRect">
            <a:avLst>
              <a:gd name="adj" fmla="val 420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96747" y="4211598"/>
            <a:ext cx="2005608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GitHub Pages Activation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596747" y="4536162"/>
            <a:ext cx="666619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Activate GitHub Pages in repository settings, selecting the main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branch as deployment source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1525310" y="5070634"/>
            <a:ext cx="143113" cy="859036"/>
          </a:xfrm>
          <a:prstGeom prst="roundRect">
            <a:avLst>
              <a:gd name="adj" fmla="val 420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811536" y="5213747"/>
            <a:ext cx="198667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Continuous Deployment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1811536" y="5538311"/>
            <a:ext cx="645140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Automatic updates to the live website within minutes of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code changes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952619" y="6259628"/>
            <a:ext cx="7381875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Deploying the Movie Review and Discovery Platform is streamlined using </a:t>
            </a:r>
            <a:r>
              <a:rPr lang="en-US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 and GitHub Pages</a:t>
            </a:r>
            <a:r>
              <a:rPr lang="en-US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GitHub automatically serves the static files via a public URL, leveraging the browser's environment to execute JavaScript and handle OMDB API calls and Local Storage operations.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99B922-5D7E-63C4-35AE-B2D9EC66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050" y="578791"/>
            <a:ext cx="5794912" cy="66931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ACDDEF-0673-298C-92E7-F23C395EF6DE}"/>
              </a:ext>
            </a:extLst>
          </p:cNvPr>
          <p:cNvSpPr txBox="1"/>
          <p:nvPr/>
        </p:nvSpPr>
        <p:spPr>
          <a:xfrm>
            <a:off x="12766431" y="7631723"/>
            <a:ext cx="1863969" cy="49236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1475</Words>
  <Application>Microsoft Office PowerPoint</Application>
  <PresentationFormat>Custom</PresentationFormat>
  <Paragraphs>141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Barlow Medium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Pavan kumar</dc:creator>
  <cp:lastModifiedBy>Pavan kumar</cp:lastModifiedBy>
  <cp:revision>4</cp:revision>
  <dcterms:created xsi:type="dcterms:W3CDTF">2025-09-28T19:31:30Z</dcterms:created>
  <dcterms:modified xsi:type="dcterms:W3CDTF">2025-09-30T07:06:44Z</dcterms:modified>
</cp:coreProperties>
</file>